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71" autoAdjust="0"/>
    <p:restoredTop sz="72485" autoAdjust="0"/>
  </p:normalViewPr>
  <p:slideViewPr>
    <p:cSldViewPr snapToGrid="0" snapToObjects="1">
      <p:cViewPr varScale="1">
        <p:scale>
          <a:sx n="59" d="100"/>
          <a:sy n="59" d="100"/>
        </p:scale>
        <p:origin x="1752"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10/5/2021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dirty="0"/>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dirty="0"/>
          </a:p>
        </p:txBody>
      </p:sp>
    </p:spTree>
    <p:extLst>
      <p:ext uri="{BB962C8B-B14F-4D97-AF65-F5344CB8AC3E}">
        <p14:creationId xmlns:p14="http://schemas.microsoft.com/office/powerpoint/2010/main"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dirty="0"/>
          </a:p>
        </p:txBody>
      </p:sp>
    </p:spTree>
    <p:extLst>
      <p:ext uri="{BB962C8B-B14F-4D97-AF65-F5344CB8AC3E}">
        <p14:creationId xmlns:p14="http://schemas.microsoft.com/office/powerpoint/2010/main"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dirty="0"/>
          </a:p>
        </p:txBody>
      </p:sp>
    </p:spTree>
    <p:extLst>
      <p:ext uri="{BB962C8B-B14F-4D97-AF65-F5344CB8AC3E}">
        <p14:creationId xmlns:p14="http://schemas.microsoft.com/office/powerpoint/2010/main"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dirty="0"/>
          </a:p>
        </p:txBody>
      </p:sp>
    </p:spTree>
    <p:extLst>
      <p:ext uri="{BB962C8B-B14F-4D97-AF65-F5344CB8AC3E}">
        <p14:creationId xmlns:p14="http://schemas.microsoft.com/office/powerpoint/2010/main"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dirty="0"/>
          </a:p>
        </p:txBody>
      </p:sp>
    </p:spTree>
    <p:extLst>
      <p:ext uri="{BB962C8B-B14F-4D97-AF65-F5344CB8AC3E}">
        <p14:creationId xmlns:p14="http://schemas.microsoft.com/office/powerpoint/2010/main"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dirty="0"/>
          </a:p>
        </p:txBody>
      </p:sp>
    </p:spTree>
    <p:extLst>
      <p:ext uri="{BB962C8B-B14F-4D97-AF65-F5344CB8AC3E}">
        <p14:creationId xmlns:p14="http://schemas.microsoft.com/office/powerpoint/2010/main"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dirty="0"/>
          </a:p>
        </p:txBody>
      </p:sp>
    </p:spTree>
    <p:extLst>
      <p:ext uri="{BB962C8B-B14F-4D97-AF65-F5344CB8AC3E}">
        <p14:creationId xmlns:p14="http://schemas.microsoft.com/office/powerpoint/2010/main"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dirty="0"/>
          </a:p>
        </p:txBody>
      </p:sp>
    </p:spTree>
    <p:extLst>
      <p:ext uri="{BB962C8B-B14F-4D97-AF65-F5344CB8AC3E}">
        <p14:creationId xmlns:p14="http://schemas.microsoft.com/office/powerpoint/2010/main"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dirty="0"/>
          </a:p>
        </p:txBody>
      </p:sp>
    </p:spTree>
    <p:extLst>
      <p:ext uri="{BB962C8B-B14F-4D97-AF65-F5344CB8AC3E}">
        <p14:creationId xmlns:p14="http://schemas.microsoft.com/office/powerpoint/2010/main"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dirty="0"/>
          </a:p>
        </p:txBody>
      </p:sp>
    </p:spTree>
    <p:extLst>
      <p:ext uri="{BB962C8B-B14F-4D97-AF65-F5344CB8AC3E}">
        <p14:creationId xmlns:p14="http://schemas.microsoft.com/office/powerpoint/2010/main"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dirty="0"/>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dirty="0"/>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dirty="0"/>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dirty="0"/>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dirty="0"/>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dirty="0"/>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10/5/2021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dirty="0"/>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10/5/2021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dirty="0"/>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10/5/2021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dirty="0"/>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dirty="0"/>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dirty="0"/>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10/5/2021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2400" b="1" i="0" u="none" strike="noStrike" cap="none" normalizeH="0" baseline="0" dirty="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pt-PT" sz="3600" b="1" i="1" dirty="0">
                <a:solidFill>
                  <a:schemeClr val="tx2"/>
                </a:solidFill>
              </a:rPr>
              <a:t>Curso Judiciário Especializado sobre Cooperação Internacional</a:t>
            </a:r>
          </a:p>
          <a:p>
            <a:pPr algn="ctr"/>
            <a:endParaRPr lang="fr-FR" b="1" dirty="0"/>
          </a:p>
          <a:p>
            <a:pPr marL="0" indent="0" algn="ctr">
              <a:buFont typeface="Arial" charset="0"/>
              <a:buNone/>
              <a:defRPr/>
            </a:pPr>
            <a:r>
              <a:rPr lang="pt-PT" b="1" dirty="0"/>
              <a:t> </a:t>
            </a:r>
          </a:p>
          <a:p>
            <a:pPr marL="0" indent="0" algn="ctr">
              <a:buFont typeface="Arial" charset="0"/>
              <a:buNone/>
              <a:defRPr/>
            </a:pPr>
            <a:r>
              <a:rPr lang="pt-PT" sz="3200" b="1" dirty="0">
                <a:solidFill>
                  <a:schemeClr val="tx2"/>
                </a:solidFill>
              </a:rPr>
              <a:t>Sessão 3</a:t>
            </a:r>
          </a:p>
          <a:p>
            <a:pPr marL="0" indent="0" algn="ctr">
              <a:buFont typeface="Arial" charset="0"/>
              <a:buNone/>
              <a:defRPr/>
            </a:pPr>
            <a:r>
              <a:rPr lang="pt-PT" sz="3200" b="1" dirty="0">
                <a:solidFill>
                  <a:schemeClr val="tx2"/>
                </a:solidFill>
              </a:rPr>
              <a:t>Reforço de competências em matéria de cibercrime</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Estudo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52123"/>
            <a:ext cx="8489853" cy="5324535"/>
          </a:xfrm>
          <a:prstGeom prst="rect">
            <a:avLst/>
          </a:prstGeom>
        </p:spPr>
        <p:txBody>
          <a:bodyPr wrap="square">
            <a:spAutoFit/>
          </a:bodyPr>
          <a:lstStyle/>
          <a:p>
            <a:pPr algn="just"/>
            <a:r>
              <a:rPr lang="pt-PT" sz="2000" i="1" dirty="0"/>
              <a:t>O FBI envia informação ao seu ponto de contacto 24/7 sobre as contas bancárias afetadas no seu país e sobre Boris e Teresa para identificação adicional. Foi igualmente enviada informação ao país U, também envolvido, e que já deu início a um inquérito. </a:t>
            </a:r>
          </a:p>
          <a:p>
            <a:pPr algn="just"/>
            <a:endParaRPr lang="en-GB" sz="2000" i="1" dirty="0"/>
          </a:p>
          <a:p>
            <a:pPr algn="just"/>
            <a:r>
              <a:rPr lang="pt-PT" sz="2000" i="1" dirty="0"/>
              <a:t>No momento em que recebe a informação do FBI, um dos maiores bancos do seu país transmite às autoridades policiais informação de que vários dos seus clientes foram vítimas de pirataria informática e que o dinheiro das suas contas foi obtido e transferido para “mulas” de dinheiro no seu país e noutros países. Esta informação foi recolhida pelo departamento informático do banco no decurso de uma investigação interna sobre transferências de dinheiro e consiste em endereços IP, dados de contas bancárias, etc. Uma das “mulas” de dinheiro no seu país foi identificada como sendo Margaret Jones; cidadã do país U. </a:t>
            </a:r>
          </a:p>
          <a:p>
            <a:pPr algn="just"/>
            <a:endParaRPr lang="en-GB" sz="2000" i="1" dirty="0"/>
          </a:p>
          <a:p>
            <a:pPr algn="just"/>
            <a:r>
              <a:rPr lang="pt-PT" sz="2000" i="1" dirty="0"/>
              <a:t>Alguns dos números de contas bancárias fornecidos pelo banco correspondem à informação enviada pelo FBI.</a:t>
            </a:r>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Estudo de caso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71552"/>
            <a:ext cx="8489853" cy="5170646"/>
          </a:xfrm>
          <a:prstGeom prst="rect">
            <a:avLst/>
          </a:prstGeom>
        </p:spPr>
        <p:txBody>
          <a:bodyPr wrap="square">
            <a:spAutoFit/>
          </a:bodyPr>
          <a:lstStyle/>
          <a:p>
            <a:pPr algn="just"/>
            <a:r>
              <a:rPr lang="pt-PT" sz="2200" i="1" dirty="0"/>
              <a:t>A pessoa recebe informação do país U e inicia uma investigação sobre Boris. Durante a execução de um mandado de busca no seu domicílio, Boris é encontrado no seu computador, mas consegue escapar. O sítio Web do fórum de pirataria estava visível no seu ecrã, bem como sessões de conversa com eventuais piratas informáticos que oferecem novos dados pirateados. Boris tem também uma conta Gmail e uma conta Yahoo que não estavam abertas no computador no momento da busca. Um documento em papel ao lado do computador mostra uma lista de acessos e senhas de várias contas Gmail, contas PayPal, sítios Web e algumas contas bancárias no seu país e noutros países. </a:t>
            </a:r>
          </a:p>
          <a:p>
            <a:pPr algn="just"/>
            <a:endParaRPr lang="en-GB" sz="2200" i="1" dirty="0"/>
          </a:p>
          <a:p>
            <a:pPr algn="just"/>
            <a:r>
              <a:rPr lang="pt-PT" sz="2200" i="1" dirty="0"/>
              <a:t>Existem também alguns documentos com números e cálculos que implicam Teresa e Margaret. Sabe que a Yahoo abriu recentemente um escritório (como sede regional) no seu país. </a:t>
            </a:r>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Estudo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493538"/>
          </a:xfrm>
          <a:prstGeom prst="rect">
            <a:avLst/>
          </a:prstGeom>
        </p:spPr>
        <p:txBody>
          <a:bodyPr wrap="square">
            <a:spAutoFit/>
          </a:bodyPr>
          <a:lstStyle/>
          <a:p>
            <a:pPr algn="just"/>
            <a:r>
              <a:rPr lang="pt-PT" sz="2200" i="1" dirty="0"/>
              <a:t>Boris é detido na posse de um passaporte falso no principal aeroporto do seu país e Teresa e Margaret são detidas na fronteira do seu país e do país G. O país U emitiu pedidos de extradição para Teresa e Margaret e o FBI indicou que as autoridades dos EUA estão interessadas em que Boris seja extraditado para os EUA.</a:t>
            </a:r>
          </a:p>
          <a:p>
            <a:pPr algn="just"/>
            <a:endParaRPr lang="en-GB" sz="2200" i="1" dirty="0"/>
          </a:p>
          <a:p>
            <a:pPr algn="just"/>
            <a:r>
              <a:rPr lang="pt-PT" sz="2200" i="1" dirty="0"/>
              <a:t>Boris admite, em determinada medida, a sua participação no fórum de pirataria, mas mantém que trabalhava para Teresa, que era responsável pela empresa. Com base nas suas investigações aos dados, a conta de Gmail é muito importante para demonstrar a verdadeira extensão do envolvimento de Boris. </a:t>
            </a:r>
          </a:p>
          <a:p>
            <a:pPr algn="just"/>
            <a:endParaRPr lang="en-U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Estudo de caso</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Estudo de caso</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0F1DC6F3-4C07-9848-B296-763385A163DE}"/>
              </a:ext>
            </a:extLst>
          </p:cNvPr>
          <p:cNvPicPr>
            <a:picLocks noChangeAspect="1"/>
          </p:cNvPicPr>
          <p:nvPr/>
        </p:nvPicPr>
        <p:blipFill>
          <a:blip r:embed="rId3"/>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solidFill>
                  <a:schemeClr val="bg1"/>
                </a:solidFill>
              </a:rPr>
              <a:t>Reforço de competências em matéria de cibercrime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3</a:t>
            </a:r>
          </a:p>
          <a:p>
            <a:pPr algn="ctr">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Relatório do grupo</a:t>
            </a:r>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Perguntas?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1" y="989546"/>
            <a:ext cx="4891545" cy="5632311"/>
          </a:xfrm>
          <a:prstGeom prst="rect">
            <a:avLst/>
          </a:prstGeom>
        </p:spPr>
        <p:txBody>
          <a:bodyPr wrap="square">
            <a:spAutoFit/>
          </a:bodyPr>
          <a:lstStyle/>
          <a:p>
            <a:pPr marL="342900" indent="-342900" algn="just">
              <a:buFont typeface="Arial" panose="020B0604020202020204" pitchFamily="34" charset="0"/>
              <a:buChar char="•"/>
            </a:pPr>
            <a:r>
              <a:rPr lang="pt-PT" i="1" dirty="0"/>
              <a:t>Pode iniciar uma investigação no seu país com base na informação recebida? </a:t>
            </a:r>
          </a:p>
          <a:p>
            <a:pPr marL="342900" indent="-342900" algn="just">
              <a:buFont typeface="Arial" panose="020B0604020202020204" pitchFamily="34" charset="0"/>
              <a:buChar char="•"/>
            </a:pPr>
            <a:endParaRPr lang="en-US" i="1" dirty="0"/>
          </a:p>
          <a:p>
            <a:pPr marL="342900" indent="-342900" algn="just">
              <a:buFont typeface="Arial" panose="020B0604020202020204" pitchFamily="34" charset="0"/>
              <a:buChar char="•"/>
            </a:pPr>
            <a:r>
              <a:rPr lang="pt-PT" i="1" dirty="0"/>
              <a:t>A informação do FBI, incluindo a informação obtida através da operação infiltrada, é admissível como elemento de prova? </a:t>
            </a:r>
          </a:p>
          <a:p>
            <a:pPr marL="342900" indent="-342900" algn="just">
              <a:buFont typeface="Arial" panose="020B0604020202020204" pitchFamily="34" charset="0"/>
              <a:buChar char="•"/>
            </a:pPr>
            <a:endParaRPr lang="en-US" i="1" dirty="0"/>
          </a:p>
          <a:p>
            <a:pPr marL="342900" indent="-342900" algn="just">
              <a:buFont typeface="Arial" panose="020B0604020202020204" pitchFamily="34" charset="0"/>
              <a:buChar char="•"/>
            </a:pPr>
            <a:r>
              <a:rPr lang="pt-PT" i="1" dirty="0"/>
              <a:t>Em caso negativo, que medidas tomaria para garantir a segurança da informação para que possa ser utilizada como elemento de prova? Partindo do princípio de que poderia dar início a uma investigação, que potenciais infrações estaria a investigar? Explique as funções e responsabilidades de tomada de decisões das autoridades nacionais (ponto de contacto 24/7, polícia, procurador, autoridades judiciais nestas fases do processo).</a:t>
            </a:r>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Perguntas?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1" y="989546"/>
            <a:ext cx="4891545" cy="5355312"/>
          </a:xfrm>
          <a:prstGeom prst="rect">
            <a:avLst/>
          </a:prstGeom>
        </p:spPr>
        <p:txBody>
          <a:bodyPr wrap="square">
            <a:spAutoFit/>
          </a:bodyPr>
          <a:lstStyle/>
          <a:p>
            <a:pPr marL="342900" indent="-342900" algn="just">
              <a:buFont typeface="Arial" panose="020B0604020202020204" pitchFamily="34" charset="0"/>
              <a:buChar char="•"/>
            </a:pPr>
            <a:r>
              <a:rPr lang="pt-PT" i="1" dirty="0"/>
              <a:t>Dá início a uma investigação sobre Margaret?</a:t>
            </a:r>
          </a:p>
          <a:p>
            <a:pPr marL="342900" indent="-342900" algn="just">
              <a:buFont typeface="Arial" panose="020B0604020202020204" pitchFamily="34" charset="0"/>
              <a:buChar char="•"/>
            </a:pPr>
            <a:endParaRPr lang="en-US" i="1" dirty="0"/>
          </a:p>
          <a:p>
            <a:pPr marL="342900" indent="-342900" algn="just">
              <a:buFont typeface="Arial" panose="020B0604020202020204" pitchFamily="34" charset="0"/>
              <a:buChar char="•"/>
            </a:pPr>
            <a:r>
              <a:rPr lang="pt-PT" i="1" dirty="0"/>
              <a:t>Pode utilizar a informação do banco como elemento de prova? </a:t>
            </a:r>
          </a:p>
          <a:p>
            <a:pPr marL="342900" indent="-342900" algn="just">
              <a:buFont typeface="Arial" panose="020B0604020202020204" pitchFamily="34" charset="0"/>
              <a:buChar char="•"/>
            </a:pPr>
            <a:endParaRPr lang="en-GB" i="1" dirty="0"/>
          </a:p>
          <a:p>
            <a:pPr marL="342900" indent="-342900" algn="just">
              <a:buFont typeface="Arial" panose="020B0604020202020204" pitchFamily="34" charset="0"/>
              <a:buChar char="•"/>
            </a:pPr>
            <a:r>
              <a:rPr lang="pt-PT" i="1" dirty="0"/>
              <a:t>Em caso negativo, que medidas toma para a proteger?</a:t>
            </a:r>
          </a:p>
          <a:p>
            <a:pPr marL="342900" indent="-342900" algn="just">
              <a:buFont typeface="Arial" panose="020B0604020202020204" pitchFamily="34" charset="0"/>
              <a:buChar char="•"/>
            </a:pPr>
            <a:endParaRPr lang="en-GB" i="1" dirty="0"/>
          </a:p>
          <a:p>
            <a:pPr marL="342900" indent="-342900" algn="just">
              <a:buFont typeface="Arial" panose="020B0604020202020204" pitchFamily="34" charset="0"/>
              <a:buChar char="•"/>
            </a:pPr>
            <a:r>
              <a:rPr lang="pt-PT" i="1" dirty="0"/>
              <a:t>Sabe que o país U iniciou uma investigação e que medidas tomou em relação ao país U?</a:t>
            </a:r>
          </a:p>
          <a:p>
            <a:pPr marL="342900" indent="-342900" algn="just">
              <a:buFont typeface="Arial" panose="020B0604020202020204" pitchFamily="34" charset="0"/>
              <a:buChar char="•"/>
            </a:pPr>
            <a:endParaRPr lang="en-GB" i="1" dirty="0"/>
          </a:p>
          <a:p>
            <a:pPr marL="342900" indent="-342900" algn="just">
              <a:buFont typeface="Arial" panose="020B0604020202020204" pitchFamily="34" charset="0"/>
              <a:buChar char="•"/>
            </a:pPr>
            <a:r>
              <a:rPr lang="pt-PT" i="1" dirty="0"/>
              <a:t>Que medidas tomaria em relação ao sítio Web do fórum de pirataria informática e às sessões de conversa – visualizá-los ou copiá-los? (quer responda sim ou não – justifique a sua resposta com base no seu quadro legislativo).</a:t>
            </a:r>
            <a:endParaRPr lang="pt-PT"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Perguntas?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355312"/>
          </a:xfrm>
          <a:prstGeom prst="rect">
            <a:avLst/>
          </a:prstGeom>
        </p:spPr>
        <p:txBody>
          <a:bodyPr>
            <a:spAutoFit/>
          </a:bodyPr>
          <a:lstStyle/>
          <a:p>
            <a:pPr marL="285750" indent="-285750" algn="just">
              <a:buFont typeface="Arial" panose="020B0604020202020204" pitchFamily="34" charset="0"/>
              <a:buChar char="•"/>
            </a:pPr>
            <a:r>
              <a:rPr lang="pt-PT" sz="1900" i="1" dirty="0"/>
              <a:t>Pode aceder às contas de Gmail utilizando os acessos e as senhas sem obter o consentimento de Boris?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pt-PT" sz="1900" i="1" dirty="0"/>
              <a:t>Que medidas toma?</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pt-PT" sz="1900" i="1" dirty="0"/>
              <a:t>Que medidas toma em relação à conta da Yahoo? </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pt-PT" sz="1900" i="1" dirty="0"/>
              <a:t>Que medidas toma em relação às contas PayPal?</a:t>
            </a:r>
          </a:p>
          <a:p>
            <a:pPr marL="285750" indent="-285750" algn="just">
              <a:buFont typeface="Arial" panose="020B0604020202020204" pitchFamily="34" charset="0"/>
              <a:buChar char="•"/>
            </a:pPr>
            <a:endParaRPr lang="en-US" sz="1900" i="1" dirty="0"/>
          </a:p>
          <a:p>
            <a:pPr marL="285750" indent="-285750" algn="just">
              <a:buFont typeface="Arial" panose="020B0604020202020204" pitchFamily="34" charset="0"/>
              <a:buChar char="•"/>
            </a:pPr>
            <a:r>
              <a:rPr lang="pt-PT" sz="1900" i="1" dirty="0"/>
              <a:t>O que faz relativamente à informação sobre as contas bancárias referente às contas bancárias no seu país, em outros países? </a:t>
            </a:r>
          </a:p>
          <a:p>
            <a:pPr marL="285750" indent="-285750" algn="just">
              <a:buFont typeface="Arial" panose="020B0604020202020204" pitchFamily="34" charset="0"/>
              <a:buChar char="•"/>
            </a:pPr>
            <a:endParaRPr lang="en-GB" sz="1900" i="1" dirty="0"/>
          </a:p>
          <a:p>
            <a:pPr marL="285750" indent="-285750" algn="just">
              <a:buFont typeface="Arial" panose="020B0604020202020204" pitchFamily="34" charset="0"/>
              <a:buChar char="•"/>
            </a:pPr>
            <a:r>
              <a:rPr lang="pt-PT" sz="1900" i="1" dirty="0"/>
              <a:t>Modelo do artigo 31.º?</a:t>
            </a:r>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Estudo de caso</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Agenda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539430"/>
          </a:xfrm>
          <a:prstGeom prst="rect">
            <a:avLst/>
          </a:prstGeom>
        </p:spPr>
        <p:txBody>
          <a:bodyPr wrap="square">
            <a:spAutoFit/>
          </a:bodyPr>
          <a:lstStyle/>
          <a:p>
            <a:pPr marL="342900" indent="-342900" eaLnBrk="1" hangingPunct="1">
              <a:lnSpc>
                <a:spcPct val="80000"/>
              </a:lnSpc>
              <a:buFont typeface="Wingdings" pitchFamily="2" charset="2"/>
              <a:buChar char="Ø"/>
            </a:pPr>
            <a:r>
              <a:rPr lang="pt-PT" sz="2000" b="1" dirty="0"/>
              <a:t>Parte 1</a:t>
            </a:r>
          </a:p>
          <a:p>
            <a:pPr marL="342900" indent="-342900" eaLnBrk="1" hangingPunct="1">
              <a:lnSpc>
                <a:spcPct val="80000"/>
              </a:lnSpc>
              <a:buFont typeface="Wingdings" pitchFamily="2" charset="2"/>
              <a:buChar char="ü"/>
            </a:pPr>
            <a:r>
              <a:rPr lang="pt-PT" sz="2000" i="1" dirty="0"/>
              <a:t>Introdução</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pt-PT" sz="2000" b="1" dirty="0"/>
              <a:t>Parte 2</a:t>
            </a:r>
          </a:p>
          <a:p>
            <a:pPr marL="342900" indent="-342900" eaLnBrk="1" hangingPunct="1">
              <a:lnSpc>
                <a:spcPct val="80000"/>
              </a:lnSpc>
              <a:buFont typeface="Wingdings" pitchFamily="2" charset="2"/>
              <a:buChar char="ü"/>
            </a:pPr>
            <a:r>
              <a:rPr lang="pt-PT" sz="2000" i="1" dirty="0"/>
              <a:t>Sinopse do estudo de caso</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pt-PT" sz="2000" b="1" dirty="0"/>
              <a:t>Parte 3</a:t>
            </a:r>
          </a:p>
          <a:p>
            <a:pPr marL="342900" indent="-342900">
              <a:lnSpc>
                <a:spcPct val="80000"/>
              </a:lnSpc>
              <a:buFont typeface="Wingdings" pitchFamily="2" charset="2"/>
              <a:buChar char="ü"/>
            </a:pPr>
            <a:r>
              <a:rPr lang="pt-PT" sz="2000" i="1" dirty="0">
                <a:ea typeface="ＭＳ Ｐゴシック" charset="0"/>
                <a:cs typeface="ＭＳ Ｐゴシック" charset="0"/>
              </a:rPr>
              <a:t>Trabalho de grupo</a:t>
            </a: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pt-PT" sz="2000" b="1" dirty="0"/>
              <a:t>Parte 4</a:t>
            </a:r>
          </a:p>
          <a:p>
            <a:pPr marL="342900" indent="-342900">
              <a:lnSpc>
                <a:spcPct val="80000"/>
              </a:lnSpc>
              <a:buFont typeface="Wingdings" pitchFamily="2" charset="2"/>
              <a:buChar char="ü"/>
            </a:pPr>
            <a:r>
              <a:rPr lang="pt-PT" sz="2000" i="1" dirty="0"/>
              <a:t>Relatório do grupo</a:t>
            </a:r>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pt-PT" sz="2000" b="1" dirty="0"/>
              <a:t>Parte 5</a:t>
            </a:r>
          </a:p>
          <a:p>
            <a:pPr marL="342900" indent="-342900">
              <a:lnSpc>
                <a:spcPct val="80000"/>
              </a:lnSpc>
              <a:buFont typeface="Wingdings" pitchFamily="2" charset="2"/>
              <a:buChar char="ü"/>
            </a:pPr>
            <a:r>
              <a:rPr lang="pt-PT" sz="2000" i="1" dirty="0"/>
              <a:t>Conclusões</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solidFill>
                  <a:schemeClr val="bg1"/>
                </a:solidFill>
              </a:rPr>
              <a:t>Reforço de competências em matéria de cibercrime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5</a:t>
            </a:r>
          </a:p>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Conclusões</a:t>
            </a:r>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Objetivos da sessão</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pt-PT" sz="2200" i="1" dirty="0"/>
              <a:t>Analisar a síntese do estudo de caso no ambiente do trabalho de grupo</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pt-PT" sz="2200" i="1" dirty="0"/>
              <a:t>Aplicar os conhecimentos adquiridos no Curso Judiciário Especializado sobre Cooperação Internacional ao estudo de caso</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pt-PT" sz="2200" i="1" dirty="0"/>
              <a:t>Relatar as conclusões do estudo de caso</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pt-PT" sz="2200" i="1" dirty="0"/>
              <a:t>Compreender as lacunas que ainda existem e o que deve ser feito a esse respeito</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2800" b="1" dirty="0">
                <a:ea typeface="ＭＳ Ｐゴシック" charset="0"/>
              </a:rPr>
              <a:t>Reforço de competências em matéria de cibercrime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Objetivos da sessão</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pt-PT" sz="2200" i="1" dirty="0"/>
              <a:t>Analisar a síntese do estudo de caso no ambiente do trabalho de grupo</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pt-PT" sz="2200" i="1" dirty="0"/>
              <a:t>Aplicar os conhecimentos adquiridos no Curso Judiciário Especializado sobre Cooperação Internacional ao estudo de caso</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pt-PT" sz="2200" i="1" dirty="0"/>
              <a:t>Relatar as conclusões do estudo de caso</a:t>
            </a:r>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ü"/>
            </a:pPr>
            <a:r>
              <a:rPr lang="pt-PT" sz="2200" i="1" dirty="0"/>
              <a:t>Compreender as lacunas que ainda existem e o que deve ser feito a esse respeito</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3200" b="1" dirty="0">
                <a:solidFill>
                  <a:schemeClr val="bg1"/>
                </a:solidFill>
              </a:rPr>
              <a:t>Reforço de competências em matéria de cibercrime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1</a:t>
            </a:r>
          </a:p>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Introdução</a:t>
            </a:r>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Introdução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7745" y="986527"/>
            <a:ext cx="4539513" cy="5970865"/>
          </a:xfrm>
          <a:prstGeom prst="rect">
            <a:avLst/>
          </a:prstGeom>
        </p:spPr>
        <p:txBody>
          <a:bodyPr wrap="square">
            <a:spAutoFit/>
          </a:bodyPr>
          <a:lstStyle/>
          <a:p>
            <a:pPr marL="342900" indent="-342900">
              <a:buFont typeface="Wingdings" pitchFamily="2" charset="2"/>
              <a:buChar char="Ø"/>
            </a:pPr>
            <a:r>
              <a:rPr lang="pt-PT" sz="2000" b="1" dirty="0"/>
              <a:t>Até ao momento fomos introduzidos a:</a:t>
            </a:r>
          </a:p>
          <a:p>
            <a:pPr marL="342900" indent="-342900">
              <a:buFont typeface="Wingdings" pitchFamily="2" charset="2"/>
              <a:buChar char="ü"/>
            </a:pPr>
            <a:r>
              <a:rPr lang="pt-PT" sz="2000" i="1" dirty="0"/>
              <a:t>Cooperação internacional numa economia mundial</a:t>
            </a:r>
          </a:p>
          <a:p>
            <a:pPr marL="342900" indent="-342900">
              <a:buFont typeface="Wingdings" pitchFamily="2" charset="2"/>
              <a:buChar char="ü"/>
            </a:pPr>
            <a:r>
              <a:rPr lang="pt-PT" sz="2000" i="1" dirty="0"/>
              <a:t>Métodos informais e formais de cooperação ao abrigo da AJM</a:t>
            </a:r>
          </a:p>
          <a:p>
            <a:pPr marL="342900" indent="-342900">
              <a:buFont typeface="Wingdings" pitchFamily="2" charset="2"/>
              <a:buChar char="ü"/>
            </a:pPr>
            <a:r>
              <a:rPr lang="pt-PT" sz="2000" i="1" dirty="0"/>
              <a:t>Utilização de provas digitais através da cooperação internacional</a:t>
            </a:r>
          </a:p>
          <a:p>
            <a:pPr marL="342900" indent="-342900">
              <a:buFont typeface="Wingdings" pitchFamily="2" charset="2"/>
              <a:buChar char="ü"/>
            </a:pPr>
            <a:r>
              <a:rPr lang="pt-PT" sz="2000" i="1" dirty="0"/>
              <a:t>Cooperação público-privada</a:t>
            </a:r>
          </a:p>
          <a:p>
            <a:endParaRPr lang="en-GB" sz="2000" b="1" dirty="0"/>
          </a:p>
          <a:p>
            <a:pPr marL="342900" indent="-342900">
              <a:buFont typeface="Wingdings" pitchFamily="2" charset="2"/>
              <a:buChar char="Ø"/>
            </a:pPr>
            <a:r>
              <a:rPr lang="pt-PT" sz="2000" b="1" dirty="0"/>
              <a:t>Relativamente à AJM, aprendemos:</a:t>
            </a:r>
          </a:p>
          <a:p>
            <a:pPr marL="342900" indent="-342900">
              <a:buFont typeface="Wingdings" pitchFamily="2" charset="2"/>
              <a:buChar char="ü"/>
            </a:pPr>
            <a:r>
              <a:rPr lang="pt-PT" sz="2000" i="1" dirty="0"/>
              <a:t>Base jurídica da cooperação internacional</a:t>
            </a:r>
          </a:p>
          <a:p>
            <a:pPr marL="342900" indent="-342900">
              <a:buFont typeface="Wingdings" pitchFamily="2" charset="2"/>
              <a:buChar char="ü"/>
            </a:pPr>
            <a:r>
              <a:rPr lang="pt-PT" sz="2000" i="1" dirty="0"/>
              <a:t>Práticas e procedimentos de AJM</a:t>
            </a:r>
          </a:p>
          <a:p>
            <a:pPr marL="342900" indent="-342900">
              <a:buFont typeface="Wingdings" pitchFamily="2" charset="2"/>
              <a:buChar char="ü"/>
            </a:pPr>
            <a:r>
              <a:rPr lang="pt-PT" sz="2000" i="1" dirty="0"/>
              <a:t>Mecanismos no âmbito do STE 185</a:t>
            </a:r>
          </a:p>
          <a:p>
            <a:endParaRPr lang="en-GB"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4857386" y="2897820"/>
            <a:ext cx="4165070"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Introdução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6" y="967958"/>
            <a:ext cx="4828993" cy="5324535"/>
          </a:xfrm>
          <a:prstGeom prst="rect">
            <a:avLst/>
          </a:prstGeom>
        </p:spPr>
        <p:txBody>
          <a:bodyPr wrap="square">
            <a:spAutoFit/>
          </a:bodyPr>
          <a:lstStyle/>
          <a:p>
            <a:pPr marL="342900" indent="-342900" algn="just">
              <a:buFont typeface="Wingdings" pitchFamily="2" charset="2"/>
              <a:buChar char="Ø"/>
            </a:pPr>
            <a:r>
              <a:rPr lang="pt-PT" sz="2000" b="1" dirty="0">
                <a:solidFill>
                  <a:srgbClr val="FF0000"/>
                </a:solidFill>
              </a:rPr>
              <a:t>Vamos agora aplicar todos os maravilhosos conhecimentos novos!</a:t>
            </a:r>
          </a:p>
          <a:p>
            <a:pPr marL="342900" indent="-342900" algn="just">
              <a:buFont typeface="Wingdings" pitchFamily="2" charset="2"/>
              <a:buChar char="Ø"/>
            </a:pPr>
            <a:r>
              <a:rPr lang="pt-PT" sz="2000" b="1" dirty="0"/>
              <a:t>Temos de nos dividir em grupos de trabalho de 4 ou 5 participantes</a:t>
            </a:r>
          </a:p>
          <a:p>
            <a:pPr marL="342900" indent="-342900" algn="just">
              <a:buFont typeface="Wingdings" pitchFamily="2" charset="2"/>
              <a:buChar char="Ø"/>
            </a:pPr>
            <a:r>
              <a:rPr lang="pt-PT" sz="2000" b="1" dirty="0"/>
              <a:t>Os participantes devem juntar-se aos seus grupos</a:t>
            </a:r>
          </a:p>
          <a:p>
            <a:pPr marL="342900" indent="-342900" algn="just">
              <a:buFont typeface="Wingdings" pitchFamily="2" charset="2"/>
              <a:buChar char="Ø"/>
            </a:pPr>
            <a:r>
              <a:rPr lang="pt-PT" sz="2000" b="1" dirty="0"/>
              <a:t>O estudo de caso e o material adicional serão entregues a cada grupo</a:t>
            </a:r>
          </a:p>
          <a:p>
            <a:pPr marL="342900" indent="-342900" algn="just">
              <a:buFont typeface="Wingdings" pitchFamily="2" charset="2"/>
              <a:buChar char="Ø"/>
            </a:pPr>
            <a:r>
              <a:rPr lang="pt-PT" sz="2000" b="1" dirty="0"/>
              <a:t>60 minutos ou + para a análise e a preparação do relatório sobre o caso</a:t>
            </a:r>
          </a:p>
          <a:p>
            <a:pPr marL="342900" indent="-342900" algn="just">
              <a:buFont typeface="Wingdings" pitchFamily="2" charset="2"/>
              <a:buChar char="Ø"/>
            </a:pPr>
            <a:r>
              <a:rPr lang="pt-PT" sz="2000" b="1" dirty="0"/>
              <a:t>20 minutos ou mais para a apresentação das conclusões do grupo pelo respetivo relator ou por todo o grupo</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Introdução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pt-PT" sz="2800" b="1" dirty="0">
                <a:solidFill>
                  <a:schemeClr val="bg1"/>
                </a:solidFill>
              </a:rPr>
              <a:t>Reforço de competências em matéria de cibercrime</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2</a:t>
            </a:r>
          </a:p>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Estudo de caso</a:t>
            </a:r>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charset="0"/>
              </a:rPr>
              <a:t>Estudo de caso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170646"/>
          </a:xfrm>
          <a:prstGeom prst="rect">
            <a:avLst/>
          </a:prstGeom>
        </p:spPr>
        <p:txBody>
          <a:bodyPr wrap="square">
            <a:spAutoFit/>
          </a:bodyPr>
          <a:lstStyle/>
          <a:p>
            <a:pPr algn="just"/>
            <a:r>
              <a:rPr lang="pt-PT" sz="2200" i="1" dirty="0"/>
              <a:t>No decurso de uma investigação sobre atividades de pirataria informática em grande escala relacionadas com bancos, o FBI americano tem monitorizado um fórum de pirataria utilizando agentes infiltrados e descobre que os dados provenientes de contas bancárias pirateadas dos EUA e da Europa estão a ser vendidos para posterior exploração. O FBI realizou uma operação infiltrada e conseguiu comprar dados (números de conta, PIN e códigos de acesso) a várias pessoas diferentes.</a:t>
            </a:r>
          </a:p>
          <a:p>
            <a:pPr algn="just"/>
            <a:endParaRPr lang="en-GB" sz="2200" i="1" dirty="0"/>
          </a:p>
          <a:p>
            <a:pPr algn="just"/>
            <a:r>
              <a:rPr lang="pt-PT" sz="2200" i="1" dirty="0"/>
              <a:t>Na sequência da análise dos dados, o FBI identificou duas pessoas responsáveis pela venda dos dados, nomeadamente Boris Smith, que parece ter vendido esses dados há vários anos, e Teresa Brown, um membro mais recente do fórum. As duas pessoas parecem viver no seu país (A), mas Teresa é cidadã do país vizinho (U).</a:t>
            </a:r>
          </a:p>
          <a:p>
            <a:pPr algn="just"/>
            <a:endParaRPr lang="en-U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14403</TotalTime>
  <Words>1563</Words>
  <Application>Microsoft Office PowerPoint</Application>
  <PresentationFormat>On-screen Show (4:3)</PresentationFormat>
  <Paragraphs>212</Paragraphs>
  <Slides>22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msmtrad</cp:lastModifiedBy>
  <cp:revision>288</cp:revision>
  <dcterms:created xsi:type="dcterms:W3CDTF">2012-01-25T15:22:10Z</dcterms:created>
  <dcterms:modified xsi:type="dcterms:W3CDTF">2021-10-05T21:52:20Z</dcterms:modified>
</cp:coreProperties>
</file>